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8" r:id="rId3"/>
    <p:sldId id="267" r:id="rId4"/>
    <p:sldId id="265" r:id="rId5"/>
    <p:sldId id="266" r:id="rId6"/>
    <p:sldId id="259" r:id="rId7"/>
    <p:sldId id="275" r:id="rId8"/>
    <p:sldId id="274" r:id="rId9"/>
    <p:sldId id="276" r:id="rId10"/>
    <p:sldId id="279" r:id="rId11"/>
    <p:sldId id="278" r:id="rId12"/>
    <p:sldId id="263" r:id="rId13"/>
    <p:sldId id="277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41C4"/>
    <a:srgbClr val="70FFFF"/>
    <a:srgbClr val="4FEDFF"/>
    <a:srgbClr val="FF4C22"/>
    <a:srgbClr val="FFA34A"/>
    <a:srgbClr val="FF4940"/>
    <a:srgbClr val="7CD3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78" autoAdjust="0"/>
    <p:restoredTop sz="90925" autoAdjust="0"/>
  </p:normalViewPr>
  <p:slideViewPr>
    <p:cSldViewPr snapToGrid="0">
      <p:cViewPr varScale="1">
        <p:scale>
          <a:sx n="75" d="100"/>
          <a:sy n="75" d="100"/>
        </p:scale>
        <p:origin x="-12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DFFF912-F941-4B9A-9FE9-39F52C0E0D21}" type="datetimeFigureOut">
              <a:rPr lang="en-US"/>
              <a:pPr>
                <a:defRPr/>
              </a:pPr>
              <a:t>11/18/2010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86ED191-BE35-4272-A63F-87A3C2C22A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3240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10122AD-C329-4DA3-A180-2262C13A20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924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D700F3BF-A7FF-45DC-B775-0E26E5E355AC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59F9734-201E-411C-83FE-693D963EC6BE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727FDFE4-5D89-49FD-9E7A-2C4A79FFE71B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F70B9EB-1B7C-46A0-8026-5943FBE4B51A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EADFC9AD-106B-4478-9718-7702C7C276F9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075198A7-40B8-41DD-8834-C35278EE0D44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AB395BC-D980-4FA7-8E87-460EE9538418}" type="datetime1">
              <a:rPr lang="en-US" smtClean="0"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A8696AEB-6FCC-4CCA-81DD-99B36BD665A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F8C5D585-CB3A-43BB-86F0-DA8EF8049DE2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15109FE2-B460-4D7C-B3EC-A70019DF1C4E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7C648B0-146A-409F-BD89-891BCC040D65}" type="datetime1">
              <a:rPr lang="en-US" smtClean="0"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F3C2FC2C-C7CC-4B90-85B7-4765571D8C1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C96E7145-1869-4AAD-95B0-5DADAAA3FC67}" type="datetime1">
              <a:rPr lang="en-US" smtClean="0"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19F88F0D-0C62-4871-9EBB-125FED11E79A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2519AB42-CE48-4B44-9BC9-EFCBBD16080F}" type="datetime1">
              <a:rPr lang="en-US" smtClean="0"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7D0FE4DB-12BC-4BA7-B97D-C61A1081ABF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8C1C391D-698C-42E7-8803-79ACBB25B60C}" type="datetime1">
              <a:rPr lang="en-US" smtClean="0"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E0EFA803-0044-49CC-96ED-F38C41BE2676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6EC20818-6C41-43E4-83AE-FA2188CD35D0}" type="datetime1">
              <a:rPr lang="en-US" smtClean="0"/>
              <a:t>11/18/2010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7E1C0E1D-B46F-421D-9702-855E8D42D674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E064377-870A-4E8D-AF0E-93553165EA5A}" type="datetime1">
              <a:rPr lang="en-US" smtClean="0"/>
              <a:t>11/18/2010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r>
              <a:rPr kumimoji="0" lang="en-US" smtClean="0">
                <a:solidFill>
                  <a:srgbClr val="FFFFFF"/>
                </a:solidFill>
              </a:rPr>
              <a:t>RUBRICS</a:t>
            </a:r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GB" smtClean="0"/>
              <a:t>Page </a:t>
            </a:r>
            <a:fld id="{6D4409CF-0766-4CD5-9DC4-CFF349C8C5D2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rubrics2010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1434905" y="2743200"/>
            <a:ext cx="6217919" cy="27432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nl-NL" i="1" dirty="0" smtClean="0">
                <a:solidFill>
                  <a:schemeClr val="tx1"/>
                </a:solidFill>
                <a:latin typeface="Calibri" pitchFamily="34" charset="0"/>
              </a:rPr>
              <a:t>sNEl en makkelijk schrijf- en spreekopdrachten beoordelen</a:t>
            </a:r>
            <a:br>
              <a:rPr lang="nl-NL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nl-NL" sz="3600" i="1" cap="none" dirty="0" smtClean="0">
                <a:solidFill>
                  <a:schemeClr val="tx1"/>
                </a:solidFill>
                <a:latin typeface="Calibri" pitchFamily="34" charset="0"/>
              </a:rPr>
              <a:t>Rachel Heller</a:t>
            </a:r>
            <a:endParaRPr lang="nl-NL" sz="3600" b="0" i="1" cap="none" dirty="0" smtClean="0">
              <a:solidFill>
                <a:schemeClr val="tx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Nog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een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voorbeeld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Opdracht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: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presentatie</a:t>
            </a:r>
            <a:endParaRPr lang="en-US" sz="32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3200" dirty="0" smtClean="0">
                <a:latin typeface="Calibri" pitchFamily="34" charset="0"/>
                <a:cs typeface="Calibri" pitchFamily="34" charset="0"/>
              </a:rPr>
              <a:t>4 criteria: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opbouw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inhoud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,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presentatie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techniek</a:t>
            </a:r>
            <a:r>
              <a:rPr lang="en-US" sz="3200" dirty="0" smtClean="0">
                <a:latin typeface="Calibri" pitchFamily="34" charset="0"/>
                <a:cs typeface="Calibri" pitchFamily="34" charset="0"/>
              </a:rPr>
              <a:t> en </a:t>
            </a:r>
            <a:r>
              <a:rPr lang="en-US" sz="3200" dirty="0" err="1" smtClean="0">
                <a:latin typeface="Calibri" pitchFamily="34" charset="0"/>
                <a:cs typeface="Calibri" pitchFamily="34" charset="0"/>
              </a:rPr>
              <a:t>materiaal</a:t>
            </a:r>
            <a:endParaRPr lang="en-US" sz="32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194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8610227"/>
              </p:ext>
            </p:extLst>
          </p:nvPr>
        </p:nvGraphicFramePr>
        <p:xfrm>
          <a:off x="0" y="1"/>
          <a:ext cx="9144000" cy="694600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422400"/>
                <a:gridCol w="1463040"/>
                <a:gridCol w="1564640"/>
                <a:gridCol w="1468120"/>
                <a:gridCol w="1661160"/>
                <a:gridCol w="1564640"/>
              </a:tblGrid>
              <a:tr h="36829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9-10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7-8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5-6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3-4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1-2</a:t>
                      </a:r>
                      <a:endParaRPr lang="en-US" dirty="0"/>
                    </a:p>
                  </a:txBody>
                  <a:tcPr anchor="ctr"/>
                </a:tc>
              </a:tr>
              <a:tr h="2106096">
                <a:tc>
                  <a:txBody>
                    <a:bodyPr/>
                    <a:lstStyle/>
                    <a:p>
                      <a:r>
                        <a:rPr lang="nl-NL" sz="1800" kern="1200" dirty="0" smtClean="0">
                          <a:effectLst/>
                        </a:rPr>
                        <a:t>Opbouw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heb een duidelijke structuur in mijn presentatie die ik laat zien aan het publiek. Ik heb een inleiding, slot en afsluiting.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heb de presentatie redelijk duidelijk opgebouwd, maar laat geen opbouw zien aan het publiek.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heb de presentatie matig opgebouwd. De volgorde is niet geheel logisch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heb de presentatie niet erg goed opgebouwd. Het is lastig te volgen voor het publiek. De presentatie heeft geen of een onduidelijk begin en einde.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heb de presentatie niet goed opgebouwd. Er is geen duidelijke volgorde en het publiek kan het niet volgen. Er is geen inleiding en slot.</a:t>
                      </a:r>
                      <a:endParaRPr lang="en-US" sz="1300" dirty="0"/>
                    </a:p>
                  </a:txBody>
                  <a:tcPr/>
                </a:tc>
              </a:tr>
              <a:tr h="1683392">
                <a:tc>
                  <a:txBody>
                    <a:bodyPr/>
                    <a:lstStyle/>
                    <a:p>
                      <a:r>
                        <a:rPr lang="nl-NL" sz="1800" kern="1200" dirty="0" smtClean="0">
                          <a:effectLst/>
                        </a:rPr>
                        <a:t>Inhoud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presenteer interessante nieuwe feiten, die kloppen. Ik weet duidelijk waar ik het over heb.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presenteer interessante feiten, maar ook veel bekende dingen. Ik kom redelijk over alsof ik weet waar ik het over heb.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presenteer nieuwe feiten, maar ook oude. Ik kom over alsof ik zelf moeite heb met de stof.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presenteer vooral bekende of oninteressante feiten. Ik kom over alsof ik weinig van het onderwerp weet.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presenteer oninteressante en oude feiten. Ik kom over alsof het onderwerp mij geheel onbekend is. </a:t>
                      </a:r>
                      <a:endParaRPr lang="en-US" sz="1300" dirty="0"/>
                    </a:p>
                  </a:txBody>
                  <a:tcPr/>
                </a:tc>
              </a:tr>
              <a:tr h="1484446">
                <a:tc>
                  <a:txBody>
                    <a:bodyPr/>
                    <a:lstStyle/>
                    <a:p>
                      <a:r>
                        <a:rPr lang="nl-NL" sz="1800" kern="1200" dirty="0" smtClean="0">
                          <a:effectLst/>
                        </a:rPr>
                        <a:t>Presentatie techniek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sta ontspannen voor de klas. Maak goed oogcontact. Gebruik goede non-verbale communicatie. 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sta iets gespannen voor de klas, kijk niet altijd de klas in en gebruik mijn handen niet veel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ben wat gespannen en kijk vrij veel op mijn papier. Ik heb een gesloten houding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ben gespannen en kijk meer op mijn papier dan de klas in. Mijn houding is gesloten en gespannen.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ben gespannen en kijk niet de klas is. Mijn houding is gesloten en onzeker.</a:t>
                      </a:r>
                      <a:endParaRPr lang="en-US" sz="1300" dirty="0"/>
                    </a:p>
                  </a:txBody>
                  <a:tcPr/>
                </a:tc>
              </a:tr>
              <a:tr h="1303774">
                <a:tc>
                  <a:txBody>
                    <a:bodyPr/>
                    <a:lstStyle/>
                    <a:p>
                      <a:r>
                        <a:rPr lang="nl-NL" sz="1800" kern="1200" dirty="0" smtClean="0">
                          <a:effectLst/>
                        </a:rPr>
                        <a:t>Materiaal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maak gebruik van verschillende media die goed passen bij mijn onderwerp. 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maak gebruik van verschillende media, die niet altijd goed passen bij mijn onderwerp.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maak weinig gebruik van verschillende media, die matig passen bij mijn onderwerp. 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maak zeer weinig gebruik van verschillende media, deze passen niet bij het onderwerp.</a:t>
                      </a:r>
                      <a:endParaRPr lang="en-US" sz="13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300" kern="1200" dirty="0" smtClean="0">
                          <a:effectLst/>
                        </a:rPr>
                        <a:t>Ik gebruik geen media.</a:t>
                      </a:r>
                      <a:endParaRPr lang="en-US" sz="13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044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latin typeface="Calibri" pitchFamily="34" charset="0"/>
              </a:rPr>
              <a:t>Aanbevelingen</a:t>
            </a:r>
            <a:endParaRPr lang="nl-NL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alibri" pitchFamily="34" charset="0"/>
              </a:rPr>
              <a:t>Gebruik de ‘ik’ vorm: verstaanbaarder voor leerlingen.</a:t>
            </a:r>
          </a:p>
          <a:p>
            <a:r>
              <a:rPr lang="nl-NL" sz="2800" dirty="0" smtClean="0">
                <a:latin typeface="Calibri" pitchFamily="34" charset="0"/>
              </a:rPr>
              <a:t>Aparte rubrics voor verschillende elementen.</a:t>
            </a:r>
          </a:p>
          <a:p>
            <a:r>
              <a:rPr lang="nl-NL" sz="2800" dirty="0" smtClean="0">
                <a:latin typeface="Calibri" pitchFamily="34" charset="0"/>
              </a:rPr>
              <a:t>Laat de leerlingen de rubric zien als je de opdracht geeft.</a:t>
            </a:r>
            <a:endParaRPr lang="nl-NL" sz="2800" dirty="0">
              <a:latin typeface="Calibri" pitchFamily="34" charset="0"/>
            </a:endParaRPr>
          </a:p>
          <a:p>
            <a:r>
              <a:rPr lang="nl-NL" sz="2800" dirty="0" smtClean="0">
                <a:latin typeface="Calibri" pitchFamily="34" charset="0"/>
              </a:rPr>
              <a:t>Pas de rubric op een pagina en gebruik het om beoordeling en feedback te geven (er op onderstrepen, omcirkelen, aantekeningen maken)</a:t>
            </a:r>
          </a:p>
          <a:p>
            <a:r>
              <a:rPr lang="nl-NL" sz="2800" dirty="0" smtClean="0">
                <a:latin typeface="Calibri" pitchFamily="34" charset="0"/>
              </a:rPr>
              <a:t>Met meerdere rubrics: hoeft geen gemiddeld te gebruiken; kan ook anders combineren (maar zeg van tevoren wat je gaat doen!)</a:t>
            </a:r>
            <a:endParaRPr lang="nl-NL" sz="280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Nog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meer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aanbevelingen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>
                <a:latin typeface="Calibri" pitchFamily="34" charset="0"/>
              </a:rPr>
              <a:t>Spreekoefeningen: je hoeft niet iedereen te beoordelen.</a:t>
            </a:r>
          </a:p>
          <a:p>
            <a:r>
              <a:rPr lang="nl-NL" sz="2800" dirty="0" smtClean="0">
                <a:latin typeface="Calibri" pitchFamily="34" charset="0"/>
              </a:rPr>
              <a:t>Hergebruiken </a:t>
            </a:r>
            <a:r>
              <a:rPr lang="nl-NL" sz="2800" dirty="0">
                <a:latin typeface="Calibri" pitchFamily="34" charset="0"/>
              </a:rPr>
              <a:t>voor latere vergelijkbare opdrachten.</a:t>
            </a:r>
          </a:p>
          <a:p>
            <a:r>
              <a:rPr lang="nl-NL" sz="2800" dirty="0">
                <a:latin typeface="Calibri" pitchFamily="34" charset="0"/>
              </a:rPr>
              <a:t>Laat leerlingen </a:t>
            </a:r>
            <a:r>
              <a:rPr lang="nl-NL" sz="2800" dirty="0" smtClean="0">
                <a:latin typeface="Calibri" pitchFamily="34" charset="0"/>
              </a:rPr>
              <a:t>rubrics </a:t>
            </a:r>
            <a:r>
              <a:rPr lang="nl-NL" sz="2800" dirty="0">
                <a:latin typeface="Calibri" pitchFamily="34" charset="0"/>
              </a:rPr>
              <a:t>zelf schrijven of laat leerlingen ook henzelf beoordelen. </a:t>
            </a:r>
          </a:p>
          <a:p>
            <a:r>
              <a:rPr lang="nl-NL" sz="2800" dirty="0">
                <a:latin typeface="Calibri" pitchFamily="34" charset="0"/>
              </a:rPr>
              <a:t>Geef een </a:t>
            </a:r>
            <a:r>
              <a:rPr lang="nl-NL" sz="2800" dirty="0" smtClean="0">
                <a:latin typeface="Calibri" pitchFamily="34" charset="0"/>
              </a:rPr>
              <a:t>oude </a:t>
            </a:r>
            <a:r>
              <a:rPr lang="nl-NL" sz="2800" dirty="0">
                <a:latin typeface="Calibri" pitchFamily="34" charset="0"/>
              </a:rPr>
              <a:t>opdracht als voorbeeld en laat de leerlingen het zelf beoordelen met de </a:t>
            </a:r>
            <a:r>
              <a:rPr lang="nl-NL" sz="2800" dirty="0" smtClean="0">
                <a:latin typeface="Calibri" pitchFamily="34" charset="0"/>
              </a:rPr>
              <a:t>rubric.</a:t>
            </a:r>
            <a:endParaRPr lang="nl-NL" sz="2800" dirty="0">
              <a:latin typeface="Calibri" pitchFamily="34" charset="0"/>
            </a:endParaRPr>
          </a:p>
          <a:p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640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Opdracht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err="1" smtClean="0">
                <a:latin typeface="Calibri" pitchFamily="34" charset="0"/>
              </a:rPr>
              <a:t>Maak</a:t>
            </a:r>
            <a:r>
              <a:rPr lang="en-US" sz="2800" dirty="0" smtClean="0">
                <a:latin typeface="Calibri" pitchFamily="34" charset="0"/>
              </a:rPr>
              <a:t> je </a:t>
            </a:r>
            <a:r>
              <a:rPr lang="en-US" sz="2800" dirty="0" err="1" smtClean="0">
                <a:latin typeface="Calibri" pitchFamily="34" charset="0"/>
              </a:rPr>
              <a:t>eigen</a:t>
            </a:r>
            <a:r>
              <a:rPr lang="en-US" sz="2800" dirty="0" smtClean="0">
                <a:latin typeface="Calibri" pitchFamily="34" charset="0"/>
              </a:rPr>
              <a:t> rubric </a:t>
            </a:r>
            <a:r>
              <a:rPr lang="en-US" sz="2800" dirty="0" err="1" smtClean="0">
                <a:latin typeface="Calibri" pitchFamily="34" charset="0"/>
              </a:rPr>
              <a:t>voor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een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opdracht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dat</a:t>
            </a:r>
            <a:r>
              <a:rPr lang="en-US" sz="2800" dirty="0" smtClean="0">
                <a:latin typeface="Calibri" pitchFamily="34" charset="0"/>
              </a:rPr>
              <a:t> je met de </a:t>
            </a:r>
            <a:r>
              <a:rPr lang="en-US" sz="2800" dirty="0" err="1" smtClean="0">
                <a:latin typeface="Calibri" pitchFamily="34" charset="0"/>
              </a:rPr>
              <a:t>leerlingen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gaat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doen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vóór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onze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volgende</a:t>
            </a:r>
            <a:r>
              <a:rPr lang="en-US" sz="2800" dirty="0" smtClean="0">
                <a:latin typeface="Calibri" pitchFamily="34" charset="0"/>
              </a:rPr>
              <a:t> workshop</a:t>
            </a:r>
          </a:p>
          <a:p>
            <a:r>
              <a:rPr lang="en-US" sz="2800" dirty="0" err="1" smtClean="0">
                <a:latin typeface="Calibri" pitchFamily="34" charset="0"/>
              </a:rPr>
              <a:t>Gebruik</a:t>
            </a:r>
            <a:r>
              <a:rPr lang="en-US" sz="2800" dirty="0" smtClean="0">
                <a:latin typeface="Calibri" pitchFamily="34" charset="0"/>
              </a:rPr>
              <a:t> de rubric in je les</a:t>
            </a:r>
          </a:p>
          <a:p>
            <a:r>
              <a:rPr lang="en-US" sz="2800" dirty="0" err="1" smtClean="0">
                <a:latin typeface="Calibri" pitchFamily="34" charset="0"/>
              </a:rPr>
              <a:t>Vóór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volgende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keer</a:t>
            </a:r>
            <a:r>
              <a:rPr lang="en-US" sz="2800" dirty="0" smtClean="0">
                <a:latin typeface="Calibri" pitchFamily="34" charset="0"/>
              </a:rPr>
              <a:t>: op </a:t>
            </a:r>
            <a:r>
              <a:rPr lang="en-US" sz="2800" dirty="0" err="1" smtClean="0">
                <a:latin typeface="Calibri" pitchFamily="34" charset="0"/>
              </a:rPr>
              <a:t>wikispace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zetten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voor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iedereen</a:t>
            </a:r>
            <a:r>
              <a:rPr lang="en-US" sz="2800" dirty="0" smtClean="0">
                <a:latin typeface="Calibri" pitchFamily="34" charset="0"/>
              </a:rPr>
              <a:t> of e-mail </a:t>
            </a:r>
            <a:r>
              <a:rPr lang="en-US" sz="2800" dirty="0" err="1" smtClean="0">
                <a:latin typeface="Calibri" pitchFamily="34" charset="0"/>
              </a:rPr>
              <a:t>naar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mij</a:t>
            </a:r>
            <a:r>
              <a:rPr lang="en-US" sz="2800" dirty="0" smtClean="0">
                <a:latin typeface="Calibri" pitchFamily="34" charset="0"/>
              </a:rPr>
              <a:t> (r.heller@iec.nhl.nl) </a:t>
            </a:r>
            <a:endParaRPr lang="en-US" sz="2800" dirty="0">
              <a:latin typeface="Calibri" pitchFamily="34" charset="0"/>
            </a:endParaRPr>
          </a:p>
          <a:p>
            <a:r>
              <a:rPr lang="en-US" sz="2800" smtClean="0">
                <a:hlinkClick r:id="rId2"/>
              </a:rPr>
              <a:t>http://rubrics2010.wikispaces.com</a:t>
            </a:r>
            <a:r>
              <a:rPr lang="en-US" sz="2800" smtClean="0"/>
              <a:t> </a:t>
            </a:r>
            <a:endParaRPr lang="en-US" sz="2800" dirty="0" smtClean="0"/>
          </a:p>
          <a:p>
            <a:r>
              <a:rPr lang="en-US" sz="2800" dirty="0" err="1" smtClean="0">
                <a:latin typeface="Calibri" pitchFamily="34" charset="0"/>
              </a:rPr>
              <a:t>Schrijf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smtClean="0">
                <a:latin typeface="Calibri" pitchFamily="34" charset="0"/>
              </a:rPr>
              <a:t>op (1-2 A4tjes + </a:t>
            </a:r>
            <a:r>
              <a:rPr lang="en-US" sz="2800" dirty="0" err="1" smtClean="0">
                <a:latin typeface="Calibri" pitchFamily="34" charset="0"/>
              </a:rPr>
              <a:t>jouw</a:t>
            </a:r>
            <a:r>
              <a:rPr lang="en-US" sz="2800" dirty="0" smtClean="0">
                <a:latin typeface="Calibri" pitchFamily="34" charset="0"/>
              </a:rPr>
              <a:t> rubric) hoe het is </a:t>
            </a:r>
            <a:r>
              <a:rPr lang="en-US" sz="2800" dirty="0" err="1" smtClean="0">
                <a:latin typeface="Calibri" pitchFamily="34" charset="0"/>
              </a:rPr>
              <a:t>gegaan</a:t>
            </a:r>
            <a:r>
              <a:rPr lang="en-US" sz="2800" dirty="0" smtClean="0">
                <a:latin typeface="Calibri" pitchFamily="34" charset="0"/>
              </a:rPr>
              <a:t>, </a:t>
            </a:r>
            <a:r>
              <a:rPr lang="en-US" sz="2800" dirty="0" err="1" smtClean="0">
                <a:latin typeface="Calibri" pitchFamily="34" charset="0"/>
              </a:rPr>
              <a:t>wat</a:t>
            </a:r>
            <a:r>
              <a:rPr lang="en-US" sz="2800" dirty="0" smtClean="0">
                <a:latin typeface="Calibri" pitchFamily="34" charset="0"/>
              </a:rPr>
              <a:t> je </a:t>
            </a:r>
            <a:r>
              <a:rPr lang="en-US" sz="2800" dirty="0" err="1" smtClean="0">
                <a:latin typeface="Calibri" pitchFamily="34" charset="0"/>
              </a:rPr>
              <a:t>zou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veranderen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voor</a:t>
            </a:r>
            <a:r>
              <a:rPr lang="en-US" sz="2800" dirty="0" smtClean="0">
                <a:latin typeface="Calibri" pitchFamily="34" charset="0"/>
              </a:rPr>
              <a:t> de </a:t>
            </a:r>
            <a:r>
              <a:rPr lang="en-US" sz="2800" dirty="0" err="1" smtClean="0">
                <a:latin typeface="Calibri" pitchFamily="34" charset="0"/>
              </a:rPr>
              <a:t>volgende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keer</a:t>
            </a:r>
            <a:r>
              <a:rPr lang="en-US" sz="2800" dirty="0" smtClean="0">
                <a:latin typeface="Calibri" pitchFamily="34" charset="0"/>
              </a:rPr>
              <a:t>, hoe het </a:t>
            </a:r>
            <a:r>
              <a:rPr lang="en-US" sz="2800" dirty="0" err="1" smtClean="0">
                <a:latin typeface="Calibri" pitchFamily="34" charset="0"/>
              </a:rPr>
              <a:t>voelde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om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zo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beoordelen</a:t>
            </a:r>
            <a:r>
              <a:rPr lang="en-US" sz="2800" dirty="0" smtClean="0">
                <a:latin typeface="Calibri" pitchFamily="34" charset="0"/>
              </a:rPr>
              <a:t>, de </a:t>
            </a:r>
            <a:r>
              <a:rPr lang="en-US" sz="2800" dirty="0" err="1" smtClean="0">
                <a:latin typeface="Calibri" pitchFamily="34" charset="0"/>
              </a:rPr>
              <a:t>reactie</a:t>
            </a:r>
            <a:r>
              <a:rPr lang="en-US" sz="2800" dirty="0" smtClean="0">
                <a:latin typeface="Calibri" pitchFamily="34" charset="0"/>
              </a:rPr>
              <a:t> van de </a:t>
            </a:r>
            <a:r>
              <a:rPr lang="en-US" sz="2800" dirty="0" err="1" smtClean="0">
                <a:latin typeface="Calibri" pitchFamily="34" charset="0"/>
              </a:rPr>
              <a:t>leerlingen</a:t>
            </a:r>
            <a:r>
              <a:rPr lang="en-US" sz="2800" dirty="0" smtClean="0">
                <a:latin typeface="Calibri" pitchFamily="34" charset="0"/>
              </a:rPr>
              <a:t>, </a:t>
            </a:r>
            <a:r>
              <a:rPr lang="en-US" sz="2800" dirty="0" err="1" smtClean="0">
                <a:latin typeface="Calibri" pitchFamily="34" charset="0"/>
              </a:rPr>
              <a:t>enz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  <a:p>
            <a:r>
              <a:rPr lang="en-US" sz="2800" dirty="0" err="1" smtClean="0">
                <a:latin typeface="Calibri" pitchFamily="34" charset="0"/>
              </a:rPr>
              <a:t>Wees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voorbereid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om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jouw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ervaringen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te</a:t>
            </a:r>
            <a:r>
              <a:rPr lang="en-US" sz="2800" dirty="0" smtClean="0">
                <a:latin typeface="Calibri" pitchFamily="34" charset="0"/>
              </a:rPr>
              <a:t> </a:t>
            </a:r>
            <a:r>
              <a:rPr lang="en-US" sz="2800" dirty="0" err="1" smtClean="0">
                <a:latin typeface="Calibri" pitchFamily="34" charset="0"/>
              </a:rPr>
              <a:t>presenteren</a:t>
            </a:r>
            <a:r>
              <a:rPr lang="en-US" sz="2800" dirty="0" smtClean="0">
                <a:latin typeface="Calibri" pitchFamily="34" charset="0"/>
              </a:rPr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88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Veel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voorkomende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klachten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err="1" smtClean="0">
                <a:latin typeface="Calibri" pitchFamily="34" charset="0"/>
              </a:rPr>
              <a:t>Waarom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doen</a:t>
            </a:r>
            <a:r>
              <a:rPr lang="en-US" sz="3600" dirty="0" smtClean="0">
                <a:latin typeface="Calibri" pitchFamily="34" charset="0"/>
              </a:rPr>
              <a:t> we </a:t>
            </a:r>
            <a:r>
              <a:rPr lang="en-US" sz="3600" dirty="0" err="1" smtClean="0">
                <a:latin typeface="Calibri" pitchFamily="34" charset="0"/>
              </a:rPr>
              <a:t>dit</a:t>
            </a:r>
            <a:r>
              <a:rPr lang="en-US" sz="3600" dirty="0" smtClean="0">
                <a:latin typeface="Calibri" pitchFamily="34" charset="0"/>
              </a:rPr>
              <a:t>?</a:t>
            </a:r>
          </a:p>
          <a:p>
            <a:r>
              <a:rPr lang="en-US" sz="3600" dirty="0" smtClean="0">
                <a:latin typeface="Calibri" pitchFamily="34" charset="0"/>
              </a:rPr>
              <a:t>Maar </a:t>
            </a:r>
            <a:r>
              <a:rPr lang="en-US" sz="3600" dirty="0" err="1" smtClean="0">
                <a:latin typeface="Calibri" pitchFamily="34" charset="0"/>
              </a:rPr>
              <a:t>ik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wist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niet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dat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ik</a:t>
            </a:r>
            <a:r>
              <a:rPr lang="en-US" sz="3600" dirty="0" smtClean="0">
                <a:latin typeface="Calibri" pitchFamily="34" charset="0"/>
              </a:rPr>
              <a:t> het </a:t>
            </a:r>
            <a:r>
              <a:rPr lang="en-US" sz="3600" dirty="0" err="1" smtClean="0">
                <a:latin typeface="Calibri" pitchFamily="34" charset="0"/>
              </a:rPr>
              <a:t>zo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moest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doen</a:t>
            </a:r>
            <a:r>
              <a:rPr lang="en-US" sz="3600" dirty="0" smtClean="0">
                <a:latin typeface="Calibri" pitchFamily="34" charset="0"/>
              </a:rPr>
              <a:t>!</a:t>
            </a:r>
          </a:p>
          <a:p>
            <a:r>
              <a:rPr lang="en-US" sz="3600" dirty="0" err="1" smtClean="0">
                <a:latin typeface="Calibri" pitchFamily="34" charset="0"/>
              </a:rPr>
              <a:t>Waarom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heb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ik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een</a:t>
            </a:r>
            <a:r>
              <a:rPr lang="en-US" sz="3600" dirty="0">
                <a:latin typeface="Calibri" pitchFamily="34" charset="0"/>
              </a:rPr>
              <a:t> </a:t>
            </a:r>
            <a:r>
              <a:rPr lang="en-US" sz="3600" dirty="0" smtClean="0">
                <a:latin typeface="Calibri" pitchFamily="34" charset="0"/>
              </a:rPr>
              <a:t>5 en </a:t>
            </a:r>
            <a:r>
              <a:rPr lang="en-US" sz="3600" dirty="0" err="1" smtClean="0">
                <a:latin typeface="Calibri" pitchFamily="34" charset="0"/>
              </a:rPr>
              <a:t>geen</a:t>
            </a:r>
            <a:r>
              <a:rPr lang="en-US" sz="3600" dirty="0" smtClean="0">
                <a:latin typeface="Calibri" pitchFamily="34" charset="0"/>
              </a:rPr>
              <a:t> 6?</a:t>
            </a:r>
          </a:p>
          <a:p>
            <a:r>
              <a:rPr lang="en-US" sz="3600" dirty="0" smtClean="0">
                <a:latin typeface="Calibri" pitchFamily="34" charset="0"/>
              </a:rPr>
              <a:t>Spelling </a:t>
            </a:r>
            <a:r>
              <a:rPr lang="en-US" sz="3600" dirty="0" err="1" smtClean="0">
                <a:latin typeface="Calibri" pitchFamily="34" charset="0"/>
              </a:rPr>
              <a:t>telt</a:t>
            </a:r>
            <a:r>
              <a:rPr lang="en-US" sz="3600" dirty="0" smtClean="0">
                <a:latin typeface="Calibri" pitchFamily="34" charset="0"/>
              </a:rPr>
              <a:t>?</a:t>
            </a:r>
          </a:p>
          <a:p>
            <a:r>
              <a:rPr lang="en-US" sz="3600" dirty="0" err="1" smtClean="0">
                <a:latin typeface="Calibri" pitchFamily="34" charset="0"/>
              </a:rPr>
              <a:t>Dat</a:t>
            </a:r>
            <a:r>
              <a:rPr lang="en-US" sz="3600" dirty="0" smtClean="0">
                <a:latin typeface="Calibri" pitchFamily="34" charset="0"/>
              </a:rPr>
              <a:t> is </a:t>
            </a:r>
            <a:r>
              <a:rPr lang="en-US" sz="3600" dirty="0" err="1" smtClean="0">
                <a:latin typeface="Calibri" pitchFamily="34" charset="0"/>
              </a:rPr>
              <a:t>niet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eerlijk</a:t>
            </a:r>
            <a:r>
              <a:rPr lang="en-US" sz="3600" dirty="0" smtClean="0">
                <a:latin typeface="Calibri" pitchFamily="34" charset="0"/>
              </a:rPr>
              <a:t>!</a:t>
            </a:r>
          </a:p>
          <a:p>
            <a:r>
              <a:rPr lang="en-US" sz="3600" dirty="0" err="1" smtClean="0">
                <a:latin typeface="Calibri" pitchFamily="34" charset="0"/>
              </a:rPr>
              <a:t>Hij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geeft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mij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slechte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cijfers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omdat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hij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niet</a:t>
            </a:r>
            <a:r>
              <a:rPr lang="en-US" sz="3600" dirty="0" smtClean="0">
                <a:latin typeface="Calibri" pitchFamily="34" charset="0"/>
              </a:rPr>
              <a:t> van </a:t>
            </a:r>
            <a:r>
              <a:rPr lang="en-US" sz="3600" dirty="0" err="1" smtClean="0">
                <a:latin typeface="Calibri" pitchFamily="34" charset="0"/>
              </a:rPr>
              <a:t>mij</a:t>
            </a:r>
            <a:r>
              <a:rPr lang="en-US" sz="3600" dirty="0" smtClean="0">
                <a:latin typeface="Calibri" pitchFamily="34" charset="0"/>
              </a:rPr>
              <a:t> </a:t>
            </a:r>
            <a:r>
              <a:rPr lang="en-US" sz="3600" dirty="0" err="1" smtClean="0">
                <a:latin typeface="Calibri" pitchFamily="34" charset="0"/>
              </a:rPr>
              <a:t>houdt</a:t>
            </a:r>
            <a:r>
              <a:rPr lang="en-US" sz="3600" dirty="0" smtClean="0">
                <a:latin typeface="Calibri" pitchFamily="34" charset="0"/>
              </a:rPr>
              <a:t>!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531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Waarom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beoordelen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?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latin typeface="Calibri" pitchFamily="34" charset="0"/>
              </a:rPr>
              <a:t>Prestaties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vastleggen</a:t>
            </a:r>
            <a:r>
              <a:rPr lang="en-US" sz="3200" dirty="0" smtClean="0">
                <a:latin typeface="Calibri" pitchFamily="34" charset="0"/>
              </a:rPr>
              <a:t>:</a:t>
            </a:r>
          </a:p>
          <a:p>
            <a:pPr lvl="1"/>
            <a:r>
              <a:rPr lang="en-US" sz="3200" dirty="0" err="1" smtClean="0">
                <a:latin typeface="Calibri" pitchFamily="34" charset="0"/>
              </a:rPr>
              <a:t>Voor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ouders</a:t>
            </a:r>
            <a:endParaRPr lang="en-US" sz="3200" dirty="0" smtClean="0">
              <a:latin typeface="Calibri" pitchFamily="34" charset="0"/>
            </a:endParaRPr>
          </a:p>
          <a:p>
            <a:pPr lvl="1"/>
            <a:r>
              <a:rPr lang="en-US" sz="3200" dirty="0" err="1" smtClean="0">
                <a:latin typeface="Calibri" pitchFamily="34" charset="0"/>
              </a:rPr>
              <a:t>Voor</a:t>
            </a:r>
            <a:r>
              <a:rPr lang="en-US" sz="3200" dirty="0" smtClean="0">
                <a:latin typeface="Calibri" pitchFamily="34" charset="0"/>
              </a:rPr>
              <a:t> school</a:t>
            </a:r>
          </a:p>
          <a:p>
            <a:r>
              <a:rPr lang="en-US" sz="3200" dirty="0" err="1" smtClean="0">
                <a:latin typeface="Calibri" pitchFamily="34" charset="0"/>
              </a:rPr>
              <a:t>Als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leermoment</a:t>
            </a:r>
            <a:r>
              <a:rPr lang="en-US" sz="3200" dirty="0" smtClean="0">
                <a:latin typeface="Calibri" pitchFamily="34" charset="0"/>
              </a:rPr>
              <a:t>:</a:t>
            </a:r>
          </a:p>
          <a:p>
            <a:pPr lvl="1"/>
            <a:r>
              <a:rPr lang="en-US" sz="3200" dirty="0" err="1" smtClean="0">
                <a:latin typeface="Calibri" pitchFamily="34" charset="0"/>
              </a:rPr>
              <a:t>Zodat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leerling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ziet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wat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hij</a:t>
            </a:r>
            <a:r>
              <a:rPr lang="en-US" sz="3200" dirty="0" smtClean="0">
                <a:latin typeface="Calibri" pitchFamily="34" charset="0"/>
              </a:rPr>
              <a:t>/</a:t>
            </a:r>
            <a:r>
              <a:rPr lang="en-US" sz="3200" dirty="0" err="1" smtClean="0">
                <a:latin typeface="Calibri" pitchFamily="34" charset="0"/>
              </a:rPr>
              <a:t>zij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goed</a:t>
            </a:r>
            <a:r>
              <a:rPr lang="en-US" sz="3200" dirty="0" smtClean="0">
                <a:latin typeface="Calibri" pitchFamily="34" charset="0"/>
              </a:rPr>
              <a:t> en minder </a:t>
            </a:r>
            <a:r>
              <a:rPr lang="en-US" sz="3200" dirty="0" err="1" smtClean="0">
                <a:latin typeface="Calibri" pitchFamily="34" charset="0"/>
              </a:rPr>
              <a:t>goed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doet</a:t>
            </a:r>
            <a:endParaRPr lang="en-US" sz="3200" dirty="0" smtClean="0">
              <a:latin typeface="Calibri" pitchFamily="34" charset="0"/>
            </a:endParaRPr>
          </a:p>
          <a:p>
            <a:pPr lvl="1"/>
            <a:r>
              <a:rPr lang="en-US" sz="3200" dirty="0" err="1" smtClean="0">
                <a:latin typeface="Calibri" pitchFamily="34" charset="0"/>
              </a:rPr>
              <a:t>Ook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om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leerling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te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laten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weten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wat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wordt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verwacht</a:t>
            </a:r>
            <a:endParaRPr lang="en-US" sz="3200" dirty="0" smtClean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9025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nl-NL" b="1" dirty="0" smtClean="0">
                <a:latin typeface="Calibri" pitchFamily="34" charset="0"/>
                <a:cs typeface="Calibri" pitchFamily="34" charset="0"/>
              </a:rPr>
              <a:t>Het nut van een </a:t>
            </a:r>
            <a:r>
              <a:rPr lang="nl-NL" b="1" dirty="0" smtClean="0">
                <a:latin typeface="Calibri" pitchFamily="34" charset="0"/>
                <a:cs typeface="Calibri" pitchFamily="34" charset="0"/>
              </a:rPr>
              <a:t>rubric</a:t>
            </a:r>
            <a:endParaRPr lang="nl-NL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9065" y="1867486"/>
            <a:ext cx="8229600" cy="4876800"/>
          </a:xfrm>
        </p:spPr>
        <p:txBody>
          <a:bodyPr/>
          <a:lstStyle/>
          <a:p>
            <a:pPr>
              <a:buNone/>
            </a:pPr>
            <a:r>
              <a:rPr lang="nl-NL" sz="3200" dirty="0" smtClean="0">
                <a:latin typeface="Calibri" pitchFamily="34" charset="0"/>
              </a:rPr>
              <a:t>VOORDAT leerling wordt beoordeeld:</a:t>
            </a:r>
          </a:p>
          <a:p>
            <a:endParaRPr lang="nl-NL" sz="3200" dirty="0" smtClean="0">
              <a:latin typeface="Calibri" pitchFamily="34" charset="0"/>
            </a:endParaRPr>
          </a:p>
          <a:p>
            <a:r>
              <a:rPr lang="nl-NL" sz="3200" dirty="0" smtClean="0">
                <a:latin typeface="Calibri" pitchFamily="34" charset="0"/>
              </a:rPr>
              <a:t>Helpt de docent zelf weten wat hij/zij verwacht</a:t>
            </a:r>
          </a:p>
          <a:p>
            <a:r>
              <a:rPr lang="nl-NL" sz="3200" dirty="0" smtClean="0">
                <a:latin typeface="Calibri" pitchFamily="34" charset="0"/>
              </a:rPr>
              <a:t>Helpt de docent met planning (wat moet ik hun eerst leren zodat ze goed kunnen doen?)</a:t>
            </a:r>
          </a:p>
          <a:p>
            <a:r>
              <a:rPr lang="nl-NL" sz="3200" dirty="0" smtClean="0">
                <a:latin typeface="Calibri" pitchFamily="34" charset="0"/>
              </a:rPr>
              <a:t>Helpt de leerling weten wat precies </a:t>
            </a:r>
            <a:r>
              <a:rPr lang="nl-NL" sz="3200" dirty="0">
                <a:latin typeface="Calibri" pitchFamily="34" charset="0"/>
              </a:rPr>
              <a:t>wordt </a:t>
            </a:r>
            <a:r>
              <a:rPr lang="nl-NL" sz="3200" dirty="0" smtClean="0">
                <a:latin typeface="Calibri" pitchFamily="34" charset="0"/>
              </a:rPr>
              <a:t>verwacht</a:t>
            </a:r>
            <a:endParaRPr lang="nl-NL" sz="320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latin typeface="Calibri" pitchFamily="34" charset="0"/>
                <a:cs typeface="Calibri" pitchFamily="34" charset="0"/>
              </a:rPr>
              <a:t>Het nut van een rubric</a:t>
            </a:r>
            <a:endParaRPr lang="nl-NL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993" y="1531033"/>
            <a:ext cx="7866062" cy="48416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sz="3200" dirty="0" smtClean="0">
                <a:latin typeface="Calibri" pitchFamily="34" charset="0"/>
              </a:rPr>
              <a:t>NADAT leerling wordt beoordeeld:</a:t>
            </a:r>
          </a:p>
          <a:p>
            <a:endParaRPr lang="nl-NL" sz="2800" dirty="0" smtClean="0">
              <a:latin typeface="Calibri" pitchFamily="34" charset="0"/>
            </a:endParaRPr>
          </a:p>
          <a:p>
            <a:r>
              <a:rPr lang="nl-NL" sz="2800" dirty="0" smtClean="0">
                <a:latin typeface="Calibri" pitchFamily="34" charset="0"/>
              </a:rPr>
              <a:t>Laat de docent de prestaties snel en makkelijk meten</a:t>
            </a:r>
          </a:p>
          <a:p>
            <a:r>
              <a:rPr lang="nl-NL" sz="2800" dirty="0" smtClean="0">
                <a:latin typeface="Calibri" pitchFamily="34" charset="0"/>
              </a:rPr>
              <a:t>Geeft leerlingen/ouders een duidelijk beeld van sterke en zwakke punten</a:t>
            </a:r>
          </a:p>
          <a:p>
            <a:r>
              <a:rPr lang="nl-NL" sz="2800" dirty="0" smtClean="0">
                <a:latin typeface="Calibri" pitchFamily="34" charset="0"/>
              </a:rPr>
              <a:t>Helpt docent toekomstige lessen plannen op basis van de resultaten</a:t>
            </a:r>
          </a:p>
          <a:p>
            <a:r>
              <a:rPr lang="nl-NL" sz="2800" dirty="0" smtClean="0">
                <a:latin typeface="Calibri" pitchFamily="34" charset="0"/>
              </a:rPr>
              <a:t>Maakt de beoordeling makkelijker als een vergelijkbaar opdracht wordt gedaan</a:t>
            </a:r>
            <a:endParaRPr lang="nl-NL" sz="280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latin typeface="Calibri" pitchFamily="34" charset="0"/>
              </a:rPr>
              <a:t>Een rubric maken</a:t>
            </a:r>
            <a:endParaRPr lang="nl-NL" b="1" dirty="0">
              <a:latin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nl-NL" sz="3200" dirty="0" smtClean="0">
                <a:latin typeface="Calibri" pitchFamily="34" charset="0"/>
              </a:rPr>
              <a:t>Denk eerst aan je doelen</a:t>
            </a:r>
          </a:p>
          <a:p>
            <a:pPr>
              <a:lnSpc>
                <a:spcPct val="90000"/>
              </a:lnSpc>
            </a:pPr>
            <a:r>
              <a:rPr lang="nl-NL" sz="3200" dirty="0" smtClean="0">
                <a:latin typeface="Calibri" pitchFamily="34" charset="0"/>
              </a:rPr>
              <a:t>Kies beoordelings categorieën (criteria), b.v. </a:t>
            </a:r>
            <a:r>
              <a:rPr lang="nl-NL" sz="3200" dirty="0">
                <a:latin typeface="Calibri" pitchFamily="34" charset="0"/>
              </a:rPr>
              <a:t>w</a:t>
            </a:r>
            <a:r>
              <a:rPr lang="nl-NL" sz="3200" dirty="0" smtClean="0">
                <a:latin typeface="Calibri" pitchFamily="34" charset="0"/>
              </a:rPr>
              <a:t>oordenschat, gebruik van verleden tijd, uitspraak, enz.</a:t>
            </a:r>
          </a:p>
          <a:p>
            <a:pPr>
              <a:lnSpc>
                <a:spcPct val="90000"/>
              </a:lnSpc>
            </a:pPr>
            <a:r>
              <a:rPr lang="nl-NL" sz="3200" dirty="0" smtClean="0">
                <a:latin typeface="Calibri" pitchFamily="34" charset="0"/>
              </a:rPr>
              <a:t>Deel de taak/opdracht in gelijke meetbare delen (normaal 2 punten per niveau) </a:t>
            </a:r>
          </a:p>
          <a:p>
            <a:pPr>
              <a:lnSpc>
                <a:spcPct val="90000"/>
              </a:lnSpc>
            </a:pPr>
            <a:r>
              <a:rPr lang="nl-NL" sz="3200" dirty="0" smtClean="0">
                <a:latin typeface="Calibri" pitchFamily="34" charset="0"/>
              </a:rPr>
              <a:t>Schrijf de beste omschrijving eerst, dan de rest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latin typeface="Calibri" pitchFamily="34" charset="0"/>
                <a:cs typeface="Calibri" pitchFamily="34" charset="0"/>
              </a:rPr>
              <a:t>E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en</a:t>
            </a:r>
            <a:r>
              <a:rPr lang="en-US" b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b="1" dirty="0" err="1" smtClean="0">
                <a:latin typeface="Calibri" pitchFamily="34" charset="0"/>
                <a:cs typeface="Calibri" pitchFamily="34" charset="0"/>
              </a:rPr>
              <a:t>voorbeeld</a:t>
            </a:r>
            <a:endParaRPr lang="en-US" b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>
                <a:latin typeface="Calibri" pitchFamily="34" charset="0"/>
              </a:rPr>
              <a:t>Opdracht</a:t>
            </a:r>
            <a:r>
              <a:rPr lang="en-US" sz="3200" dirty="0" smtClean="0">
                <a:latin typeface="Calibri" pitchFamily="34" charset="0"/>
              </a:rPr>
              <a:t>: </a:t>
            </a:r>
            <a:r>
              <a:rPr lang="en-US" sz="3200" dirty="0" err="1" smtClean="0">
                <a:latin typeface="Calibri" pitchFamily="34" charset="0"/>
              </a:rPr>
              <a:t>toespraak</a:t>
            </a:r>
            <a:endParaRPr lang="en-US" sz="3200" dirty="0" smtClean="0">
              <a:latin typeface="Calibri" pitchFamily="34" charset="0"/>
            </a:endParaRPr>
          </a:p>
          <a:p>
            <a:r>
              <a:rPr lang="en-US" sz="3200" dirty="0" smtClean="0">
                <a:latin typeface="Calibri" pitchFamily="34" charset="0"/>
              </a:rPr>
              <a:t>1e </a:t>
            </a:r>
            <a:r>
              <a:rPr lang="en-US" sz="3200" dirty="0" err="1" smtClean="0">
                <a:latin typeface="Calibri" pitchFamily="34" charset="0"/>
              </a:rPr>
              <a:t>jaar</a:t>
            </a:r>
            <a:r>
              <a:rPr lang="en-US" sz="3200" dirty="0" smtClean="0">
                <a:latin typeface="Calibri" pitchFamily="34" charset="0"/>
              </a:rPr>
              <a:t> international school = </a:t>
            </a:r>
            <a:r>
              <a:rPr lang="en-US" sz="3200" dirty="0" err="1" smtClean="0">
                <a:latin typeface="Calibri" pitchFamily="34" charset="0"/>
              </a:rPr>
              <a:t>groep</a:t>
            </a:r>
            <a:r>
              <a:rPr lang="en-US" sz="3200" dirty="0" smtClean="0">
                <a:latin typeface="Calibri" pitchFamily="34" charset="0"/>
              </a:rPr>
              <a:t> 8</a:t>
            </a:r>
          </a:p>
          <a:p>
            <a:r>
              <a:rPr lang="en-US" sz="3200" dirty="0" smtClean="0">
                <a:latin typeface="Calibri" pitchFamily="34" charset="0"/>
              </a:rPr>
              <a:t>2 criteria: </a:t>
            </a:r>
            <a:r>
              <a:rPr lang="en-US" sz="3200" dirty="0" err="1" smtClean="0">
                <a:latin typeface="Calibri" pitchFamily="34" charset="0"/>
              </a:rPr>
              <a:t>toespraak</a:t>
            </a:r>
            <a:r>
              <a:rPr lang="en-US" sz="3200" dirty="0" smtClean="0">
                <a:latin typeface="Calibri" pitchFamily="34" charset="0"/>
              </a:rPr>
              <a:t> </a:t>
            </a:r>
            <a:r>
              <a:rPr lang="en-US" sz="3200" dirty="0" err="1" smtClean="0">
                <a:latin typeface="Calibri" pitchFamily="34" charset="0"/>
              </a:rPr>
              <a:t>zelf</a:t>
            </a:r>
            <a:r>
              <a:rPr lang="en-US" sz="3200" dirty="0" smtClean="0">
                <a:latin typeface="Calibri" pitchFamily="34" charset="0"/>
              </a:rPr>
              <a:t> en </a:t>
            </a:r>
            <a:r>
              <a:rPr lang="en-US" sz="3200" dirty="0" err="1" smtClean="0">
                <a:latin typeface="Calibri" pitchFamily="34" charset="0"/>
              </a:rPr>
              <a:t>houding</a:t>
            </a:r>
            <a:endParaRPr lang="en-US" sz="3200" dirty="0">
              <a:latin typeface="Calibri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6752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0070277"/>
              </p:ext>
            </p:extLst>
          </p:nvPr>
        </p:nvGraphicFramePr>
        <p:xfrm>
          <a:off x="457201" y="502921"/>
          <a:ext cx="8229600" cy="595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225"/>
                <a:gridCol w="6520375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SPEECH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Level</a:t>
                      </a:r>
                      <a:r>
                        <a:rPr lang="en-US" b="1" baseline="0" dirty="0" smtClean="0"/>
                        <a:t> of Achievement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Descriptor</a:t>
                      </a:r>
                      <a:endParaRPr lang="en-US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 of the descriptions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below applies.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1-2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speech was disorganized and/or unprepared so that it was much too short or very difficult to follow.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3-4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speech had an introduction, a body and/or a conclusion. The language of my speech flowed poorly, making it hard to follow. I didn’t back up my arguments well.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5-6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speech was organized, with an introduction, body and conclusion. The language of my speech flowed so that what I was trying to say was mostly clear. I backed up some of my arguments to some extent.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7-8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speech was well organized, with an introduction, body and conclusion. The language of my speech flowed well so that it was easy to follow. I backed up my arguments quite well.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9-10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 speech was very effective and well-organized. The language flowed very clearly. I backed up my arguments very well, so that my speech was very convincing.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29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RUBRICS</a:t>
            </a:r>
            <a:endParaRPr kumimoji="0"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734250"/>
              </p:ext>
            </p:extLst>
          </p:nvPr>
        </p:nvGraphicFramePr>
        <p:xfrm>
          <a:off x="427698" y="333327"/>
          <a:ext cx="8229600" cy="641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9225"/>
                <a:gridCol w="6520375"/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POISE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Level</a:t>
                      </a:r>
                      <a:r>
                        <a:rPr lang="en-US" b="1" baseline="0" dirty="0" smtClean="0"/>
                        <a:t> of Achievement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Descriptor</a:t>
                      </a:r>
                      <a:endParaRPr lang="en-US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None of the descriptions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below applies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1-2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read my entire speech, rarely if ever looking up from the page. I spoke too quickly and/or was not always audible. I looked extremely nervous or like I had not practiced at all.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3-4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looked up at times, but still spent too much of the time reading. I spoke clearly enough, but didn’t alter the tempo or volume of my voice to enhance the effectiveness of my speech. I looked nervous and did not seem to have practiced enough.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5-6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looked up enough and spoke clearly. At times I altered the tempo or volume of my voice to enhance the effectiveness of my speech. I occasionally gestured to strengthen a point. I looked relatively at ease and seemed to have practiced my speech.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7-8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rarely had to look at my notes. I spoke very clearly. I altered the tempo and volume of my voice in a way that enhanced the effectiveness of my speech. I gestured appropriately. I seemed at ease and well-rehearsed.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Page </a:t>
            </a:r>
            <a:fld id="{59912401-AAC4-4792-A00D-E1A812644181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36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718</TotalTime>
  <Words>1275</Words>
  <Application>Microsoft Office PowerPoint</Application>
  <PresentationFormat>On-screen Show 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sNEl en makkelijk schrijf- en spreekopdrachten beoordelen Rachel Heller</vt:lpstr>
      <vt:lpstr>Veel voorkomende klachten</vt:lpstr>
      <vt:lpstr>Waarom beoordelen?</vt:lpstr>
      <vt:lpstr>Het nut van een rubric</vt:lpstr>
      <vt:lpstr>Het nut van een rubric</vt:lpstr>
      <vt:lpstr>Een rubric maken</vt:lpstr>
      <vt:lpstr>Een voorbeeld</vt:lpstr>
      <vt:lpstr>PowerPoint Presentation</vt:lpstr>
      <vt:lpstr>PowerPoint Presentation</vt:lpstr>
      <vt:lpstr>Nog een voorbeeld</vt:lpstr>
      <vt:lpstr>PowerPoint Presentation</vt:lpstr>
      <vt:lpstr>Aanbevelingen</vt:lpstr>
      <vt:lpstr>Nog meer aanbevelingen</vt:lpstr>
      <vt:lpstr>Opdracht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Web and Flo School authorization  workflo</dc:title>
  <dc:creator>luzmariag</dc:creator>
  <cp:lastModifiedBy>Rachel</cp:lastModifiedBy>
  <cp:revision>54</cp:revision>
  <dcterms:created xsi:type="dcterms:W3CDTF">2008-04-17T13:50:46Z</dcterms:created>
  <dcterms:modified xsi:type="dcterms:W3CDTF">2010-11-18T09:04:45Z</dcterms:modified>
</cp:coreProperties>
</file>